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799763" cy="17279938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F35DE24D-D99E-4BC3-A8DE-D451F411F12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83A3E16-C0BD-4ED2-BC83-850B365C0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6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E0ED0F2-D3FF-4B61-9D60-87ED9C511C1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43013"/>
            <a:ext cx="20955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2B5053F-1E1A-4F8F-AA59-0A71AF3AA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6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5053F-1E1A-4F8F-AA59-0A71AF3AAD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1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49971" y="2827992"/>
            <a:ext cx="8099822" cy="6015979"/>
          </a:xfrm>
        </p:spPr>
        <p:txBody>
          <a:bodyPr anchor="b"/>
          <a:lstStyle>
            <a:lvl1pPr algn="ctr">
              <a:defRPr sz="224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49971" y="9075971"/>
            <a:ext cx="8099822" cy="4171984"/>
          </a:xfrm>
        </p:spPr>
        <p:txBody>
          <a:bodyPr/>
          <a:lstStyle>
            <a:lvl1pPr marL="0" indent="0" algn="ctr">
              <a:buNone/>
              <a:defRPr sz="897"/>
            </a:lvl1pPr>
            <a:lvl2pPr marL="170869" indent="0" algn="ctr">
              <a:buNone/>
              <a:defRPr sz="747"/>
            </a:lvl2pPr>
            <a:lvl3pPr marL="341738" indent="0" algn="ctr">
              <a:buNone/>
              <a:defRPr sz="673"/>
            </a:lvl3pPr>
            <a:lvl4pPr marL="512608" indent="0" algn="ctr">
              <a:buNone/>
              <a:defRPr sz="598"/>
            </a:lvl4pPr>
            <a:lvl5pPr marL="683477" indent="0" algn="ctr">
              <a:buNone/>
              <a:defRPr sz="598"/>
            </a:lvl5pPr>
            <a:lvl6pPr marL="854346" indent="0" algn="ctr">
              <a:buNone/>
              <a:defRPr sz="598"/>
            </a:lvl6pPr>
            <a:lvl7pPr marL="1025215" indent="0" algn="ctr">
              <a:buNone/>
              <a:defRPr sz="598"/>
            </a:lvl7pPr>
            <a:lvl8pPr marL="1196085" indent="0" algn="ctr">
              <a:buNone/>
              <a:defRPr sz="598"/>
            </a:lvl8pPr>
            <a:lvl9pPr marL="1366954" indent="0" algn="ctr">
              <a:buNone/>
              <a:defRPr sz="598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28581" y="920001"/>
            <a:ext cx="2328698" cy="146439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2484" y="920001"/>
            <a:ext cx="6851100" cy="146439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862" y="4307991"/>
            <a:ext cx="9314796" cy="7187972"/>
          </a:xfrm>
        </p:spPr>
        <p:txBody>
          <a:bodyPr anchor="b"/>
          <a:lstStyle>
            <a:lvl1pPr>
              <a:defRPr sz="224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862" y="11563966"/>
            <a:ext cx="9314796" cy="3779985"/>
          </a:xfrm>
        </p:spPr>
        <p:txBody>
          <a:bodyPr/>
          <a:lstStyle>
            <a:lvl1pPr marL="0" indent="0">
              <a:buNone/>
              <a:defRPr sz="897">
                <a:solidFill>
                  <a:schemeClr val="tx1">
                    <a:tint val="75000"/>
                  </a:schemeClr>
                </a:solidFill>
              </a:defRPr>
            </a:lvl1pPr>
            <a:lvl2pPr marL="170869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2pPr>
            <a:lvl3pPr marL="341738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3pPr>
            <a:lvl4pPr marL="512608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4pPr>
            <a:lvl5pPr marL="683477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5pPr>
            <a:lvl6pPr marL="854346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6pPr>
            <a:lvl7pPr marL="1025215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7pPr>
            <a:lvl8pPr marL="1196085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8pPr>
            <a:lvl9pPr marL="1366954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2485" y="4599984"/>
            <a:ext cx="4589899" cy="1096396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67381" y="4599984"/>
            <a:ext cx="4589899" cy="1096396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3891" y="920001"/>
            <a:ext cx="9314796" cy="333998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43893" y="4235989"/>
            <a:ext cx="4568805" cy="2075991"/>
          </a:xfrm>
        </p:spPr>
        <p:txBody>
          <a:bodyPr anchor="b"/>
          <a:lstStyle>
            <a:lvl1pPr marL="0" indent="0">
              <a:buNone/>
              <a:defRPr sz="897" b="1"/>
            </a:lvl1pPr>
            <a:lvl2pPr marL="170869" indent="0">
              <a:buNone/>
              <a:defRPr sz="747" b="1"/>
            </a:lvl2pPr>
            <a:lvl3pPr marL="341738" indent="0">
              <a:buNone/>
              <a:defRPr sz="673" b="1"/>
            </a:lvl3pPr>
            <a:lvl4pPr marL="512608" indent="0">
              <a:buNone/>
              <a:defRPr sz="598" b="1"/>
            </a:lvl4pPr>
            <a:lvl5pPr marL="683477" indent="0">
              <a:buNone/>
              <a:defRPr sz="598" b="1"/>
            </a:lvl5pPr>
            <a:lvl6pPr marL="854346" indent="0">
              <a:buNone/>
              <a:defRPr sz="598" b="1"/>
            </a:lvl6pPr>
            <a:lvl7pPr marL="1025215" indent="0">
              <a:buNone/>
              <a:defRPr sz="598" b="1"/>
            </a:lvl7pPr>
            <a:lvl8pPr marL="1196085" indent="0">
              <a:buNone/>
              <a:defRPr sz="598" b="1"/>
            </a:lvl8pPr>
            <a:lvl9pPr marL="1366954" indent="0">
              <a:buNone/>
              <a:defRPr sz="59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43893" y="6311979"/>
            <a:ext cx="4568805" cy="928396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67384" y="4235989"/>
            <a:ext cx="4591306" cy="2075991"/>
          </a:xfrm>
        </p:spPr>
        <p:txBody>
          <a:bodyPr anchor="b"/>
          <a:lstStyle>
            <a:lvl1pPr marL="0" indent="0">
              <a:buNone/>
              <a:defRPr sz="897" b="1"/>
            </a:lvl1pPr>
            <a:lvl2pPr marL="170869" indent="0">
              <a:buNone/>
              <a:defRPr sz="747" b="1"/>
            </a:lvl2pPr>
            <a:lvl3pPr marL="341738" indent="0">
              <a:buNone/>
              <a:defRPr sz="673" b="1"/>
            </a:lvl3pPr>
            <a:lvl4pPr marL="512608" indent="0">
              <a:buNone/>
              <a:defRPr sz="598" b="1"/>
            </a:lvl4pPr>
            <a:lvl5pPr marL="683477" indent="0">
              <a:buNone/>
              <a:defRPr sz="598" b="1"/>
            </a:lvl5pPr>
            <a:lvl6pPr marL="854346" indent="0">
              <a:buNone/>
              <a:defRPr sz="598" b="1"/>
            </a:lvl6pPr>
            <a:lvl7pPr marL="1025215" indent="0">
              <a:buNone/>
              <a:defRPr sz="598" b="1"/>
            </a:lvl7pPr>
            <a:lvl8pPr marL="1196085" indent="0">
              <a:buNone/>
              <a:defRPr sz="598" b="1"/>
            </a:lvl8pPr>
            <a:lvl9pPr marL="1366954" indent="0">
              <a:buNone/>
              <a:defRPr sz="59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67384" y="6311979"/>
            <a:ext cx="4591306" cy="928396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3893" y="1151996"/>
            <a:ext cx="3483204" cy="4031986"/>
          </a:xfrm>
        </p:spPr>
        <p:txBody>
          <a:bodyPr anchor="b"/>
          <a:lstStyle>
            <a:lvl1pPr>
              <a:defRPr sz="119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91308" y="2487994"/>
            <a:ext cx="5467381" cy="12279957"/>
          </a:xfrm>
        </p:spPr>
        <p:txBody>
          <a:bodyPr/>
          <a:lstStyle>
            <a:lvl1pPr>
              <a:defRPr sz="1196"/>
            </a:lvl1pPr>
            <a:lvl2pPr>
              <a:defRPr sz="1046"/>
            </a:lvl2pPr>
            <a:lvl3pPr>
              <a:defRPr sz="897"/>
            </a:lvl3pPr>
            <a:lvl4pPr>
              <a:defRPr sz="747"/>
            </a:lvl4pPr>
            <a:lvl5pPr>
              <a:defRPr sz="747"/>
            </a:lvl5pPr>
            <a:lvl6pPr>
              <a:defRPr sz="747"/>
            </a:lvl6pPr>
            <a:lvl7pPr>
              <a:defRPr sz="747"/>
            </a:lvl7pPr>
            <a:lvl8pPr>
              <a:defRPr sz="747"/>
            </a:lvl8pPr>
            <a:lvl9pPr>
              <a:defRPr sz="74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43893" y="5183984"/>
            <a:ext cx="3483204" cy="9603966"/>
          </a:xfrm>
        </p:spPr>
        <p:txBody>
          <a:bodyPr/>
          <a:lstStyle>
            <a:lvl1pPr marL="0" indent="0">
              <a:buNone/>
              <a:defRPr sz="598"/>
            </a:lvl1pPr>
            <a:lvl2pPr marL="170869" indent="0">
              <a:buNone/>
              <a:defRPr sz="524"/>
            </a:lvl2pPr>
            <a:lvl3pPr marL="341738" indent="0">
              <a:buNone/>
              <a:defRPr sz="448"/>
            </a:lvl3pPr>
            <a:lvl4pPr marL="512608" indent="0">
              <a:buNone/>
              <a:defRPr sz="374"/>
            </a:lvl4pPr>
            <a:lvl5pPr marL="683477" indent="0">
              <a:buNone/>
              <a:defRPr sz="374"/>
            </a:lvl5pPr>
            <a:lvl6pPr marL="854346" indent="0">
              <a:buNone/>
              <a:defRPr sz="374"/>
            </a:lvl6pPr>
            <a:lvl7pPr marL="1025215" indent="0">
              <a:buNone/>
              <a:defRPr sz="374"/>
            </a:lvl7pPr>
            <a:lvl8pPr marL="1196085" indent="0">
              <a:buNone/>
              <a:defRPr sz="374"/>
            </a:lvl8pPr>
            <a:lvl9pPr marL="1366954" indent="0">
              <a:buNone/>
              <a:defRPr sz="37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3893" y="1151996"/>
            <a:ext cx="3483204" cy="4031986"/>
          </a:xfrm>
        </p:spPr>
        <p:txBody>
          <a:bodyPr anchor="b"/>
          <a:lstStyle>
            <a:lvl1pPr>
              <a:defRPr sz="119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91308" y="2487994"/>
            <a:ext cx="5467381" cy="12279957"/>
          </a:xfrm>
        </p:spPr>
        <p:txBody>
          <a:bodyPr/>
          <a:lstStyle>
            <a:lvl1pPr marL="0" indent="0">
              <a:buNone/>
              <a:defRPr sz="1196"/>
            </a:lvl1pPr>
            <a:lvl2pPr marL="170869" indent="0">
              <a:buNone/>
              <a:defRPr sz="1046"/>
            </a:lvl2pPr>
            <a:lvl3pPr marL="341738" indent="0">
              <a:buNone/>
              <a:defRPr sz="897"/>
            </a:lvl3pPr>
            <a:lvl4pPr marL="512608" indent="0">
              <a:buNone/>
              <a:defRPr sz="747"/>
            </a:lvl4pPr>
            <a:lvl5pPr marL="683477" indent="0">
              <a:buNone/>
              <a:defRPr sz="747"/>
            </a:lvl5pPr>
            <a:lvl6pPr marL="854346" indent="0">
              <a:buNone/>
              <a:defRPr sz="747"/>
            </a:lvl6pPr>
            <a:lvl7pPr marL="1025215" indent="0">
              <a:buNone/>
              <a:defRPr sz="747"/>
            </a:lvl7pPr>
            <a:lvl8pPr marL="1196085" indent="0">
              <a:buNone/>
              <a:defRPr sz="747"/>
            </a:lvl8pPr>
            <a:lvl9pPr marL="1366954" indent="0">
              <a:buNone/>
              <a:defRPr sz="74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43893" y="5183984"/>
            <a:ext cx="3483204" cy="9603966"/>
          </a:xfrm>
        </p:spPr>
        <p:txBody>
          <a:bodyPr/>
          <a:lstStyle>
            <a:lvl1pPr marL="0" indent="0">
              <a:buNone/>
              <a:defRPr sz="598"/>
            </a:lvl1pPr>
            <a:lvl2pPr marL="170869" indent="0">
              <a:buNone/>
              <a:defRPr sz="524"/>
            </a:lvl2pPr>
            <a:lvl3pPr marL="341738" indent="0">
              <a:buNone/>
              <a:defRPr sz="448"/>
            </a:lvl3pPr>
            <a:lvl4pPr marL="512608" indent="0">
              <a:buNone/>
              <a:defRPr sz="374"/>
            </a:lvl4pPr>
            <a:lvl5pPr marL="683477" indent="0">
              <a:buNone/>
              <a:defRPr sz="374"/>
            </a:lvl5pPr>
            <a:lvl6pPr marL="854346" indent="0">
              <a:buNone/>
              <a:defRPr sz="374"/>
            </a:lvl6pPr>
            <a:lvl7pPr marL="1025215" indent="0">
              <a:buNone/>
              <a:defRPr sz="374"/>
            </a:lvl7pPr>
            <a:lvl8pPr marL="1196085" indent="0">
              <a:buNone/>
              <a:defRPr sz="374"/>
            </a:lvl8pPr>
            <a:lvl9pPr marL="1366954" indent="0">
              <a:buNone/>
              <a:defRPr sz="37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42487" y="920001"/>
            <a:ext cx="9314796" cy="3339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42487" y="4599984"/>
            <a:ext cx="9314796" cy="1096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42484" y="16015950"/>
            <a:ext cx="2429947" cy="9199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77425" y="16015950"/>
            <a:ext cx="3644920" cy="9199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27333" y="16015950"/>
            <a:ext cx="2429947" cy="9199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41738" rtl="0" eaLnBrk="1" latinLnBrk="0" hangingPunct="1">
        <a:lnSpc>
          <a:spcPct val="90000"/>
        </a:lnSpc>
        <a:spcBef>
          <a:spcPct val="0"/>
        </a:spcBef>
        <a:buNone/>
        <a:defRPr kumimoji="1" sz="16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35" indent="-85435" algn="l" defTabSz="341738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046" kern="1200">
          <a:solidFill>
            <a:schemeClr val="tx1"/>
          </a:solidFill>
          <a:latin typeface="+mn-lt"/>
          <a:ea typeface="+mn-ea"/>
          <a:cs typeface="+mn-cs"/>
        </a:defRPr>
      </a:lvl1pPr>
      <a:lvl2pPr marL="256304" indent="-85435" algn="l" defTabSz="341738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kumimoji="1" sz="897" kern="1200">
          <a:solidFill>
            <a:schemeClr val="tx1"/>
          </a:solidFill>
          <a:latin typeface="+mn-lt"/>
          <a:ea typeface="+mn-ea"/>
          <a:cs typeface="+mn-cs"/>
        </a:defRPr>
      </a:lvl2pPr>
      <a:lvl3pPr marL="427173" indent="-85435" algn="l" defTabSz="341738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kumimoji="1" sz="747" kern="1200">
          <a:solidFill>
            <a:schemeClr val="tx1"/>
          </a:solidFill>
          <a:latin typeface="+mn-lt"/>
          <a:ea typeface="+mn-ea"/>
          <a:cs typeface="+mn-cs"/>
        </a:defRPr>
      </a:lvl3pPr>
      <a:lvl4pPr marL="598042" indent="-85435" algn="l" defTabSz="341738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768911" indent="-85435" algn="l" defTabSz="341738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939781" indent="-85435" algn="l" defTabSz="341738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110650" indent="-85435" algn="l" defTabSz="341738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281519" indent="-85435" algn="l" defTabSz="341738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452388" indent="-85435" algn="l" defTabSz="341738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1pPr>
      <a:lvl2pPr marL="170869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2pPr>
      <a:lvl3pPr marL="341738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3pPr>
      <a:lvl4pPr marL="512608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683477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854346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025215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196085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366954" algn="l" defTabSz="341738" rtl="0" eaLnBrk="1" latinLnBrk="0" hangingPunct="1">
        <a:defRPr kumimoji="1" sz="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4559" y="118409"/>
            <a:ext cx="7404100" cy="851699"/>
          </a:xfrm>
          <a:solidFill>
            <a:schemeClr val="accent1">
              <a:lumMod val="50000"/>
            </a:schemeClr>
          </a:solidFill>
        </p:spPr>
        <p:txBody>
          <a:bodyPr tIns="72000" bIns="36000" anchor="ctr" anchorCtr="0">
            <a:noAutofit/>
          </a:bodyPr>
          <a:lstStyle/>
          <a:p>
            <a:r>
              <a:rPr kumimoji="1" lang="ja-JP" altLang="en-US" sz="3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香川県産学官共創チャレンジ支援補助金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（Ｒ５当初予算：</a:t>
            </a:r>
            <a:r>
              <a:rPr kumimoji="1"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30,000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千円）</a:t>
            </a:r>
            <a:endParaRPr kumimoji="1" lang="ja-JP" altLang="en-US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216901" y="321070"/>
            <a:ext cx="2260600" cy="607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4173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2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令和５年７月</a:t>
            </a:r>
            <a:endParaRPr lang="en-US" altLang="ja-JP" sz="2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lang="ja-JP" altLang="en-US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香川県政策部</a:t>
            </a:r>
            <a:endParaRPr lang="ja-JP" altLang="en-US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4554" y="1090965"/>
            <a:ext cx="10385879" cy="1110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72000" rIns="91440" bIns="36000" rtlCol="0" anchor="t" anchorCtr="0">
            <a:normAutofit/>
          </a:bodyPr>
          <a:lstStyle>
            <a:lvl1pPr algn="ctr" defTabSz="34173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2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600"/>
              </a:lnSpc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＜目的＞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ts val="26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産学官が連携・共創し、地域課題の解決に果敢に挑戦する取組みに対して助成を行い、地域の社会経済を支える人材の育成・定着及び人材が活躍する場の形成を図る。</a:t>
            </a:r>
            <a:endParaRPr lang="en-US" altLang="ja-JP" sz="2000" dirty="0" smtClean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04554" y="2322210"/>
            <a:ext cx="10385879" cy="3244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72000" rIns="91440" bIns="36000" rtlCol="0" anchor="t" anchorCtr="0">
            <a:noAutofit/>
          </a:bodyPr>
          <a:lstStyle>
            <a:lvl1pPr algn="ctr" defTabSz="34173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2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700"/>
              </a:lnSpc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＜制度概要＞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ts val="2700"/>
              </a:lnSpc>
            </a:pPr>
            <a:r>
              <a:rPr lang="ja-JP" altLang="en-US" sz="2000" dirty="0" smtClean="0">
                <a:latin typeface="+mn-ea"/>
                <a:ea typeface="+mn-ea"/>
              </a:rPr>
              <a:t>・補助対象者　：大学・地域共創プラットフォーム香川（ＰＦ）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>
              <a:lnSpc>
                <a:spcPts val="2700"/>
              </a:lnSpc>
            </a:pPr>
            <a:r>
              <a:rPr lang="ja-JP" altLang="en-US" sz="2000" dirty="0" smtClean="0">
                <a:latin typeface="+mn-ea"/>
                <a:ea typeface="+mn-ea"/>
              </a:rPr>
              <a:t>・事業実施主体：ＰＦ、ＰＦの構成員、ＰＦが適当と認める者</a:t>
            </a:r>
            <a:endParaRPr lang="en-US" altLang="ja-JP" sz="2000" dirty="0">
              <a:latin typeface="+mn-ea"/>
              <a:ea typeface="+mn-ea"/>
            </a:endParaRPr>
          </a:p>
          <a:p>
            <a:pPr algn="l">
              <a:lnSpc>
                <a:spcPts val="2700"/>
              </a:lnSpc>
            </a:pPr>
            <a:r>
              <a:rPr lang="ja-JP" altLang="en-US" sz="2000" dirty="0" smtClean="0">
                <a:latin typeface="+mn-ea"/>
                <a:ea typeface="+mn-ea"/>
              </a:rPr>
              <a:t>　　　　　　　　</a:t>
            </a:r>
            <a:r>
              <a:rPr lang="en-US" altLang="ja-JP" sz="2000" dirty="0" smtClean="0">
                <a:latin typeface="+mn-ea"/>
                <a:ea typeface="+mn-ea"/>
              </a:rPr>
              <a:t>※</a:t>
            </a:r>
            <a:r>
              <a:rPr lang="ja-JP" altLang="en-US" sz="2000" dirty="0" smtClean="0">
                <a:latin typeface="+mn-ea"/>
                <a:ea typeface="+mn-ea"/>
              </a:rPr>
              <a:t>事業実施主体を１者定める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>
              <a:lnSpc>
                <a:spcPts val="2700"/>
              </a:lnSpc>
            </a:pPr>
            <a:r>
              <a:rPr lang="ja-JP" altLang="en-US" sz="2000" dirty="0" smtClean="0">
                <a:latin typeface="+mn-ea"/>
                <a:ea typeface="+mn-ea"/>
              </a:rPr>
              <a:t>・補　助　率　：１０分の１０以内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>
              <a:lnSpc>
                <a:spcPts val="2700"/>
              </a:lnSpc>
            </a:pPr>
            <a:r>
              <a:rPr lang="ja-JP" altLang="en-US" sz="2000" dirty="0" smtClean="0">
                <a:latin typeface="+mn-ea"/>
                <a:ea typeface="+mn-ea"/>
              </a:rPr>
              <a:t>・補助対象経費：補助対象期間の事業実施</a:t>
            </a:r>
            <a:r>
              <a:rPr lang="ja-JP" altLang="en-US" sz="2000" dirty="0">
                <a:latin typeface="+mn-ea"/>
                <a:ea typeface="+mn-ea"/>
              </a:rPr>
              <a:t>に</a:t>
            </a:r>
            <a:r>
              <a:rPr lang="ja-JP" altLang="en-US" sz="2000" dirty="0" smtClean="0">
                <a:latin typeface="+mn-ea"/>
                <a:ea typeface="+mn-ea"/>
              </a:rPr>
              <a:t>要する（支払完了済）経費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>
              <a:lnSpc>
                <a:spcPts val="2700"/>
              </a:lnSpc>
            </a:pP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　　　　　　</a:t>
            </a: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en-US" altLang="ja-JP" sz="2000" dirty="0" smtClean="0">
                <a:latin typeface="+mn-ea"/>
                <a:ea typeface="+mn-ea"/>
              </a:rPr>
              <a:t>※</a:t>
            </a:r>
            <a:r>
              <a:rPr lang="ja-JP" altLang="en-US" sz="2000" dirty="0" smtClean="0">
                <a:latin typeface="+mn-ea"/>
                <a:ea typeface="+mn-ea"/>
              </a:rPr>
              <a:t>補助対象外経費の定めあり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>
              <a:lnSpc>
                <a:spcPts val="2700"/>
              </a:lnSpc>
            </a:pPr>
            <a:r>
              <a:rPr lang="ja-JP" altLang="en-US" sz="2000" dirty="0" smtClean="0">
                <a:latin typeface="+mn-ea"/>
                <a:ea typeface="+mn-ea"/>
              </a:rPr>
              <a:t>・補助の流れ　：事業実施主体が事業計画書提出→ＰＦから申請→県審査、交付決定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>
              <a:lnSpc>
                <a:spcPts val="2700"/>
              </a:lnSpc>
            </a:pP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　　　　　　　→実績報告→県補助金交付</a:t>
            </a:r>
            <a:endParaRPr lang="en-US" altLang="ja-JP" sz="1800" dirty="0" smtClean="0">
              <a:latin typeface="+mn-ea"/>
              <a:ea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04554" y="5687520"/>
            <a:ext cx="10385879" cy="9297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72000" rIns="91440" bIns="36000" rtlCol="0" anchor="t" anchorCtr="0">
            <a:normAutofit/>
          </a:bodyPr>
          <a:lstStyle>
            <a:lvl1pPr algn="ctr" defTabSz="34173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2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＜補助対象事業＞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ts val="2800"/>
              </a:lnSpc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b="1" u="sng" dirty="0" smtClean="0">
                <a:latin typeface="+mn-ea"/>
                <a:ea typeface="+mn-ea"/>
              </a:rPr>
              <a:t>地域の社会経済を支える人材の育成・定着及び人材が活躍する場の形成を図る目的</a:t>
            </a:r>
            <a:r>
              <a:rPr lang="ja-JP" altLang="en-US" sz="2000" dirty="0" smtClean="0">
                <a:latin typeface="+mn-ea"/>
                <a:ea typeface="+mn-ea"/>
              </a:rPr>
              <a:t>で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>
              <a:lnSpc>
                <a:spcPts val="2800"/>
              </a:lnSpc>
            </a:pPr>
            <a:r>
              <a:rPr lang="ja-JP" altLang="en-US" sz="2000" dirty="0" smtClean="0">
                <a:latin typeface="+mn-ea"/>
                <a:ea typeface="+mn-ea"/>
              </a:rPr>
              <a:t>実施する下表のいずれかの分野の事業で、補助金募集要領に記載する要件を満たすもの</a:t>
            </a:r>
            <a:endParaRPr lang="en-US" altLang="ja-JP" sz="2000" dirty="0">
              <a:latin typeface="+mn-ea"/>
              <a:ea typeface="+mn-ea"/>
            </a:endParaRPr>
          </a:p>
          <a:p>
            <a:pPr algn="l">
              <a:lnSpc>
                <a:spcPts val="2800"/>
              </a:lnSpc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ts val="2800"/>
              </a:lnSpc>
            </a:pP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577334"/>
              </p:ext>
            </p:extLst>
          </p:nvPr>
        </p:nvGraphicFramePr>
        <p:xfrm>
          <a:off x="539743" y="6825899"/>
          <a:ext cx="9715499" cy="817507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1368168904"/>
                    </a:ext>
                  </a:extLst>
                </a:gridCol>
                <a:gridCol w="2423498">
                  <a:extLst>
                    <a:ext uri="{9D8B030D-6E8A-4147-A177-3AD203B41FA5}">
                      <a16:colId xmlns:a16="http://schemas.microsoft.com/office/drawing/2014/main" val="3718955630"/>
                    </a:ext>
                  </a:extLst>
                </a:gridCol>
                <a:gridCol w="6796701">
                  <a:extLst>
                    <a:ext uri="{9D8B030D-6E8A-4147-A177-3AD203B41FA5}">
                      <a16:colId xmlns:a16="http://schemas.microsoft.com/office/drawing/2014/main" val="991567245"/>
                    </a:ext>
                  </a:extLst>
                </a:gridCol>
              </a:tblGrid>
              <a:tr h="36239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分野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取組み例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714354"/>
                  </a:ext>
                </a:extLst>
              </a:tr>
              <a:tr h="598509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県内高校等との連携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高校生等が中小企業や産業の理解を深め、将来的に香川県に関わるきっかけづくりとする取組み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543180"/>
                  </a:ext>
                </a:extLst>
              </a:tr>
              <a:tr h="598509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2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学生の進路選択支援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進路選択に影響を与える保護者や教員等にアプローチし、中小企業や大学等について理解を深め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sz="1800" smtClean="0">
                          <a:solidFill>
                            <a:schemeClr val="tx1"/>
                          </a:solidFill>
                        </a:rPr>
                        <a:t>県内</a:t>
                      </a:r>
                      <a:r>
                        <a:rPr kumimoji="1" lang="ja-JP" altLang="en-US" sz="1800" smtClean="0">
                          <a:solidFill>
                            <a:schemeClr val="tx1"/>
                          </a:solidFill>
                        </a:rPr>
                        <a:t>の就職や進学等を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促進する</a:t>
                      </a:r>
                      <a:r>
                        <a:rPr kumimoji="1" lang="ja-JP" altLang="en-US" sz="1800" dirty="0" smtClean="0"/>
                        <a:t>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601877"/>
                  </a:ext>
                </a:extLst>
              </a:tr>
              <a:tr h="598509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3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UJI</a:t>
                      </a:r>
                      <a:r>
                        <a:rPr kumimoji="1" lang="ja-JP" altLang="en-US" sz="1800" dirty="0" smtClean="0"/>
                        <a:t>ターン促進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県内外の学生等と</a:t>
                      </a:r>
                      <a:r>
                        <a:rPr kumimoji="1" lang="en-US" altLang="ja-JP" sz="1800" dirty="0" smtClean="0"/>
                        <a:t>U</a:t>
                      </a:r>
                      <a:r>
                        <a:rPr kumimoji="1" lang="ja-JP" altLang="en-US" sz="1800" dirty="0" smtClean="0"/>
                        <a:t>ターン先輩社員等をつなぐイベントの開催など、県内就職等に目を向けてもらう取組み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047910"/>
                  </a:ext>
                </a:extLst>
              </a:tr>
              <a:tr h="625510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4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外国人留学生等の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活躍支援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外国人留学生等が本県の魅力に触れ、活躍できるよう、交流会や県内就職支援等を行う取組み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203971"/>
                  </a:ext>
                </a:extLst>
              </a:tr>
              <a:tr h="598509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5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デジタル技術の活用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人材不足等の課題解決のため、デジタル先端技術を活用して、学生等に県内就職・進学等を促進する取組み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01935"/>
                  </a:ext>
                </a:extLst>
              </a:tr>
              <a:tr h="625510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6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人生</a:t>
                      </a:r>
                      <a:r>
                        <a:rPr kumimoji="1" lang="en-US" altLang="ja-JP" sz="1800" dirty="0" smtClean="0"/>
                        <a:t>100</a:t>
                      </a:r>
                      <a:r>
                        <a:rPr kumimoji="1" lang="ja-JP" altLang="en-US" sz="1800" dirty="0" smtClean="0"/>
                        <a:t>年時代の教育展開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県内大学等が中小企業等と連携して行うリスキリング教育など、キャリア形成支援の充実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や進学等を促進する</a:t>
                      </a:r>
                      <a:r>
                        <a:rPr kumimoji="1" lang="ja-JP" altLang="en-US" sz="1800" dirty="0" smtClean="0"/>
                        <a:t>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19582"/>
                  </a:ext>
                </a:extLst>
              </a:tr>
              <a:tr h="598509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7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関係人口連携・協働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県外学生などを地域に呼び込み、滞在させる拠点づくりや、受け皿となる支援組織の立上げ等を行う取組み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910988"/>
                  </a:ext>
                </a:extLst>
              </a:tr>
              <a:tr h="625510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8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魅力ある地域づくり支援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地域おこし協力隊が、県内外の学生や中小企業等と連携・協働し、自らの地域課題の解決を図る取組み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534617"/>
                  </a:ext>
                </a:extLst>
              </a:tr>
              <a:tr h="625510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9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若者チャレンジ企画応援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中高生が自ら企画し、中小企業や大学、自治体等と連携して地域活性化に向けてチャレンジする取組み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943351"/>
                  </a:ext>
                </a:extLst>
              </a:tr>
              <a:tr h="598509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10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新たな研究成果実証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県内大学等の新たな研究成果を、県内の中小企業等と連携して県内地域で実証・ＰＲする取組み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107276"/>
                  </a:ext>
                </a:extLst>
              </a:tr>
              <a:tr h="598509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11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地域資源開発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県内大学等（学生）が、中小企業や自治体等と連携して、地域資源を活用した新商品を開発・ＰＲする取組み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342022"/>
                  </a:ext>
                </a:extLst>
              </a:tr>
              <a:tr h="851740"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12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その他挑戦実証分野：「教育、働き方、女性活躍」「空き家対策、安全・安心の確保」「スポーツ、文化、エンターテインメント」「子育て、健康」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 smtClean="0"/>
                        <a:t>「産業振興、物流、交通」「環境・エネルギー」「まちづくり、地域コミュニティ」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666"/>
                  </a:ext>
                </a:extLst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204554" y="15110168"/>
            <a:ext cx="10385879" cy="15896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72000" rIns="91440" bIns="36000" rtlCol="0" anchor="t" anchorCtr="0">
            <a:noAutofit/>
          </a:bodyPr>
          <a:lstStyle>
            <a:lvl1pPr algn="ctr" defTabSz="34173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2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600"/>
              </a:lnSpc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＜想定スケジュール＞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ts val="2800"/>
              </a:lnSpc>
            </a:pPr>
            <a:r>
              <a:rPr lang="ja-JP" altLang="en-US" sz="2000" dirty="0" smtClean="0">
                <a:latin typeface="+mn-ea"/>
                <a:ea typeface="+mn-ea"/>
              </a:rPr>
              <a:t>　事業計画書の提出（８月１日～８月</a:t>
            </a:r>
            <a:r>
              <a:rPr lang="en-US" altLang="ja-JP" sz="2000" dirty="0" smtClean="0">
                <a:latin typeface="+mn-ea"/>
                <a:ea typeface="+mn-ea"/>
              </a:rPr>
              <a:t>25</a:t>
            </a:r>
            <a:r>
              <a:rPr lang="ja-JP" altLang="en-US" sz="2000" dirty="0" smtClean="0">
                <a:latin typeface="+mn-ea"/>
                <a:ea typeface="+mn-ea"/>
              </a:rPr>
              <a:t>日）→ ＰＦから県へ申請（９月中旬）→ 県の審　　査・交付決定（９月下旬）→（補助対象の事業期間</a:t>
            </a:r>
            <a:r>
              <a:rPr lang="ja-JP" altLang="en-US" sz="2000" dirty="0">
                <a:latin typeface="+mn-ea"/>
                <a:ea typeface="+mn-ea"/>
              </a:rPr>
              <a:t>：交付</a:t>
            </a:r>
            <a:r>
              <a:rPr lang="ja-JP" altLang="en-US" sz="2000" dirty="0" smtClean="0">
                <a:latin typeface="+mn-ea"/>
                <a:ea typeface="+mn-ea"/>
              </a:rPr>
              <a:t>決定後（やむを得ない場合、事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>
              <a:lnSpc>
                <a:spcPts val="2800"/>
              </a:lnSpc>
            </a:pP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前着手分も対象）～</a:t>
            </a:r>
            <a:r>
              <a:rPr lang="en-US" altLang="ja-JP" sz="2000" dirty="0" smtClean="0">
                <a:latin typeface="+mn-ea"/>
                <a:ea typeface="+mn-ea"/>
              </a:rPr>
              <a:t>R6.1.31</a:t>
            </a:r>
            <a:r>
              <a:rPr lang="ja-JP" altLang="en-US" sz="2000" dirty="0" smtClean="0">
                <a:latin typeface="+mn-ea"/>
                <a:ea typeface="+mn-ea"/>
              </a:rPr>
              <a:t>）→ 実績報告（</a:t>
            </a:r>
            <a:r>
              <a:rPr lang="en-US" altLang="ja-JP" sz="2000" dirty="0" smtClean="0">
                <a:latin typeface="+mn-ea"/>
                <a:ea typeface="+mn-ea"/>
              </a:rPr>
              <a:t>R6.2.10</a:t>
            </a:r>
            <a:r>
              <a:rPr lang="ja-JP" altLang="en-US" sz="2000" dirty="0" smtClean="0">
                <a:latin typeface="+mn-ea"/>
                <a:ea typeface="+mn-ea"/>
              </a:rPr>
              <a:t>又は事業完了後</a:t>
            </a:r>
            <a:r>
              <a:rPr lang="en-US" altLang="ja-JP" sz="2000" dirty="0" smtClean="0">
                <a:latin typeface="+mn-ea"/>
                <a:ea typeface="+mn-ea"/>
              </a:rPr>
              <a:t>10</a:t>
            </a:r>
            <a:r>
              <a:rPr lang="ja-JP" altLang="en-US" sz="2000" dirty="0" smtClean="0">
                <a:latin typeface="+mn-ea"/>
                <a:ea typeface="+mn-ea"/>
              </a:rPr>
              <a:t>日経過後まで）</a:t>
            </a:r>
            <a:endParaRPr lang="en-US" altLang="ja-JP" sz="2000" dirty="0" smtClean="0">
              <a:latin typeface="+mn-ea"/>
              <a:ea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04554" y="16699798"/>
            <a:ext cx="10385879" cy="4220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72000" rIns="91440" bIns="36000" rtlCol="0" anchor="t" anchorCtr="0">
            <a:noAutofit/>
          </a:bodyPr>
          <a:lstStyle>
            <a:lvl1pPr algn="ctr" defTabSz="34173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2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600"/>
              </a:lnSpc>
            </a:pPr>
            <a:r>
              <a:rPr lang="en-US" altLang="ja-JP" sz="1600" dirty="0" smtClean="0">
                <a:latin typeface="+mn-ea"/>
                <a:ea typeface="+mn-ea"/>
              </a:rPr>
              <a:t>※</a:t>
            </a:r>
            <a:r>
              <a:rPr lang="ja-JP" altLang="en-US" sz="1600" dirty="0" smtClean="0">
                <a:latin typeface="+mn-ea"/>
                <a:ea typeface="+mn-ea"/>
              </a:rPr>
              <a:t>詳細については交付要綱・募集要領等でお示しします。</a:t>
            </a:r>
            <a:endParaRPr lang="en-US" altLang="ja-JP" sz="160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349</TotalTime>
  <Words>761</Words>
  <Application>Microsoft Office PowerPoint</Application>
  <PresentationFormat>ユーザー設定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香川県産学官共創チャレンジ支援補助金 （Ｒ５当初予算：30,000千円）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香川県産学官共創チャレンジ支援補助金</dc:title>
  <dc:creator>SG12760のC20-1636</dc:creator>
  <cp:lastModifiedBy>SG12760のC20-1638</cp:lastModifiedBy>
  <cp:revision>43</cp:revision>
  <cp:lastPrinted>2023-07-24T01:27:19Z</cp:lastPrinted>
  <dcterms:created xsi:type="dcterms:W3CDTF">2023-03-04T13:50:25Z</dcterms:created>
  <dcterms:modified xsi:type="dcterms:W3CDTF">2023-07-24T04:56:18Z</dcterms:modified>
</cp:coreProperties>
</file>