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6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3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4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32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8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21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04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40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23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52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42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81BCC-F637-4F5D-B9F7-C56DE9866178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3A81-70E3-4026-95FB-86317D3BA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48762" y="480664"/>
            <a:ext cx="658368" cy="48405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smtClean="0">
                <a:solidFill>
                  <a:schemeClr val="tx1"/>
                </a:solidFill>
              </a:rPr>
              <a:t>事業実施主体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97322" y="480663"/>
            <a:ext cx="658368" cy="62584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ＰＦ（事務局）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70870" y="480663"/>
            <a:ext cx="658368" cy="62584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香川県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 rot="5400000">
            <a:off x="7722820" y="3956300"/>
            <a:ext cx="484632" cy="508102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補助金の交付（精算）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 rot="16200000">
            <a:off x="7722821" y="2531991"/>
            <a:ext cx="484632" cy="50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実績報告書提出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3/15or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事業完了後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15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日以内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 rot="16200000">
            <a:off x="2713624" y="2332517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bg1"/>
                </a:solidFill>
              </a:rPr>
              <a:t>実績報告書</a:t>
            </a:r>
            <a:r>
              <a:rPr lang="ja-JP" altLang="en-US" sz="900" b="1" dirty="0" smtClean="0">
                <a:solidFill>
                  <a:schemeClr val="bg1"/>
                </a:solidFill>
              </a:rPr>
              <a:t>提出～</a:t>
            </a:r>
            <a:r>
              <a:rPr lang="en-US" altLang="ja-JP" sz="900" b="1" dirty="0" smtClean="0">
                <a:solidFill>
                  <a:schemeClr val="bg1"/>
                </a:solidFill>
              </a:rPr>
              <a:t>2/10or</a:t>
            </a:r>
            <a:r>
              <a:rPr lang="ja-JP" altLang="en-US" sz="900" b="1" dirty="0" smtClean="0">
                <a:solidFill>
                  <a:schemeClr val="bg1"/>
                </a:solidFill>
              </a:rPr>
              <a:t>事業</a:t>
            </a:r>
            <a:r>
              <a:rPr lang="ja-JP" altLang="en-US" sz="900" b="1" dirty="0">
                <a:solidFill>
                  <a:schemeClr val="bg1"/>
                </a:solidFill>
              </a:rPr>
              <a:t>完了</a:t>
            </a:r>
            <a:r>
              <a:rPr lang="ja-JP" altLang="en-US" sz="900" b="1" dirty="0" smtClean="0">
                <a:solidFill>
                  <a:schemeClr val="bg1"/>
                </a:solidFill>
              </a:rPr>
              <a:t>後</a:t>
            </a:r>
            <a:r>
              <a:rPr lang="en-US" altLang="ja-JP" sz="900" b="1" dirty="0" smtClean="0">
                <a:solidFill>
                  <a:schemeClr val="bg1"/>
                </a:solidFill>
              </a:rPr>
              <a:t>10</a:t>
            </a:r>
            <a:r>
              <a:rPr lang="ja-JP" altLang="en-US" sz="900" b="1" dirty="0">
                <a:solidFill>
                  <a:schemeClr val="bg1"/>
                </a:solidFill>
              </a:rPr>
              <a:t>日以内</a:t>
            </a:r>
          </a:p>
          <a:p>
            <a:pPr algn="ctr"/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 rot="16200000">
            <a:off x="7737688" y="-827053"/>
            <a:ext cx="484632" cy="508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9</a:t>
            </a:r>
            <a:r>
              <a:rPr lang="ja-JP" altLang="en-US" sz="1600" b="1" dirty="0">
                <a:solidFill>
                  <a:schemeClr val="bg1"/>
                </a:solidFill>
              </a:rPr>
              <a:t>月下旬・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交付申請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下矢印 12"/>
          <p:cNvSpPr/>
          <p:nvPr/>
        </p:nvSpPr>
        <p:spPr>
          <a:xfrm rot="16200000">
            <a:off x="2724777" y="405585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600" b="1" dirty="0">
                <a:solidFill>
                  <a:schemeClr val="bg1"/>
                </a:solidFill>
              </a:rPr>
              <a:t>9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月下旬・交付申請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 rot="5400000">
            <a:off x="7722820" y="3002124"/>
            <a:ext cx="484632" cy="5081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額の確定通知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 rot="5400000">
            <a:off x="7715387" y="-344085"/>
            <a:ext cx="484632" cy="5081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</a:rPr>
              <a:t>9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月下旬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頃・交付決定通知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 rot="5400000">
            <a:off x="2721061" y="888096"/>
            <a:ext cx="484632" cy="2559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</a:rPr>
              <a:t>9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月下旬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頃・交付決定通知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下矢印 18"/>
          <p:cNvSpPr/>
          <p:nvPr/>
        </p:nvSpPr>
        <p:spPr>
          <a:xfrm rot="5400000">
            <a:off x="2728495" y="3799003"/>
            <a:ext cx="484632" cy="255974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補助金の交付（精算）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下矢印 19"/>
          <p:cNvSpPr/>
          <p:nvPr/>
        </p:nvSpPr>
        <p:spPr>
          <a:xfrm rot="16200000">
            <a:off x="7733971" y="-1814154"/>
            <a:ext cx="484632" cy="5081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lvl="0" algn="ctr"/>
            <a:r>
              <a:rPr lang="en-US" altLang="ja-JP" sz="1600" b="1" dirty="0" smtClean="0">
                <a:solidFill>
                  <a:schemeClr val="bg1"/>
                </a:solidFill>
              </a:rPr>
              <a:t>8/1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9/11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・事業</a:t>
            </a:r>
            <a:r>
              <a:rPr lang="ja-JP" altLang="en-US" sz="1600" b="1" dirty="0">
                <a:solidFill>
                  <a:schemeClr val="bg1"/>
                </a:solidFill>
              </a:rPr>
              <a:t>計画書提出</a:t>
            </a:r>
          </a:p>
        </p:txBody>
      </p:sp>
      <p:sp>
        <p:nvSpPr>
          <p:cNvPr id="21" name="下矢印 20"/>
          <p:cNvSpPr/>
          <p:nvPr/>
        </p:nvSpPr>
        <p:spPr>
          <a:xfrm rot="16200000">
            <a:off x="2702475" y="-561143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</a:rPr>
              <a:t>8/1</a:t>
            </a:r>
            <a:r>
              <a:rPr kumimoji="1" lang="ja-JP" altLang="en-US" sz="12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</a:rPr>
              <a:t>8</a:t>
            </a:r>
            <a:r>
              <a:rPr kumimoji="1" lang="en-US" altLang="ja-JP" sz="1200" b="1" dirty="0" smtClean="0">
                <a:solidFill>
                  <a:schemeClr val="bg1"/>
                </a:solidFill>
              </a:rPr>
              <a:t>/25</a:t>
            </a:r>
            <a:r>
              <a:rPr kumimoji="1" lang="ja-JP" altLang="en-US" sz="1200" b="1" dirty="0" smtClean="0">
                <a:solidFill>
                  <a:schemeClr val="bg1"/>
                </a:solidFill>
              </a:rPr>
              <a:t>・事業計画書提出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下矢印 21"/>
          <p:cNvSpPr/>
          <p:nvPr/>
        </p:nvSpPr>
        <p:spPr>
          <a:xfrm rot="5400000">
            <a:off x="7722822" y="-1324635"/>
            <a:ext cx="484632" cy="5081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kumimoji="1" lang="en-US" altLang="ja-JP" sz="1600" b="1" dirty="0" smtClean="0">
                <a:solidFill>
                  <a:schemeClr val="bg1"/>
                </a:solidFill>
              </a:rPr>
              <a:t>9/25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頃・額の内示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 rot="5400000">
            <a:off x="2702474" y="-75942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600" b="1" dirty="0">
                <a:solidFill>
                  <a:schemeClr val="bg1"/>
                </a:solidFill>
              </a:rPr>
              <a:t>9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月下旬・額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の内示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下矢印 23"/>
          <p:cNvSpPr/>
          <p:nvPr/>
        </p:nvSpPr>
        <p:spPr>
          <a:xfrm rot="5400000">
            <a:off x="7707956" y="615675"/>
            <a:ext cx="484632" cy="508102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（概算払）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下矢印 24"/>
          <p:cNvSpPr/>
          <p:nvPr/>
        </p:nvSpPr>
        <p:spPr>
          <a:xfrm rot="5400000">
            <a:off x="2691327" y="1854177"/>
            <a:ext cx="484632" cy="255974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（概算払）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下矢印 25"/>
          <p:cNvSpPr/>
          <p:nvPr/>
        </p:nvSpPr>
        <p:spPr>
          <a:xfrm rot="5400000">
            <a:off x="2702474" y="2823443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額の確定通知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8762" y="18998"/>
            <a:ext cx="8532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香川県産学官共創チャレンジ支援補助</a:t>
            </a:r>
            <a:r>
              <a:rPr lang="ja-JP" altLang="ja-JP" sz="24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金</a:t>
            </a:r>
            <a:r>
              <a:rPr lang="ja-JP" altLang="en-US" sz="24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（第２回）フロー図</a:t>
            </a:r>
            <a:endParaRPr lang="ja-JP" altLang="en-US" sz="2400" dirty="0"/>
          </a:p>
        </p:txBody>
      </p:sp>
      <p:sp>
        <p:nvSpPr>
          <p:cNvPr id="27" name="下矢印 26"/>
          <p:cNvSpPr/>
          <p:nvPr/>
        </p:nvSpPr>
        <p:spPr>
          <a:xfrm rot="16200000">
            <a:off x="2713624" y="1370604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請求書（概算払）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下矢印 27"/>
          <p:cNvSpPr/>
          <p:nvPr/>
        </p:nvSpPr>
        <p:spPr>
          <a:xfrm rot="16200000">
            <a:off x="2728495" y="3308076"/>
            <a:ext cx="484632" cy="2559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請求書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下矢印 28"/>
          <p:cNvSpPr/>
          <p:nvPr/>
        </p:nvSpPr>
        <p:spPr>
          <a:xfrm rot="16200000">
            <a:off x="7722820" y="140209"/>
            <a:ext cx="484632" cy="508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請求書（概算払）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下矢印 29"/>
          <p:cNvSpPr/>
          <p:nvPr/>
        </p:nvSpPr>
        <p:spPr>
          <a:xfrm rot="16200000">
            <a:off x="7737688" y="3467953"/>
            <a:ext cx="484632" cy="508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請求書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下矢印 33"/>
          <p:cNvSpPr/>
          <p:nvPr/>
        </p:nvSpPr>
        <p:spPr>
          <a:xfrm rot="16200000">
            <a:off x="7730254" y="1559090"/>
            <a:ext cx="484632" cy="508845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accent1">
                    <a:lumMod val="75000"/>
                  </a:schemeClr>
                </a:solidFill>
              </a:rPr>
              <a:t>請求書（概算払）</a:t>
            </a:r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下矢印 34"/>
          <p:cNvSpPr/>
          <p:nvPr/>
        </p:nvSpPr>
        <p:spPr>
          <a:xfrm rot="5400000">
            <a:off x="7722820" y="2047439"/>
            <a:ext cx="484632" cy="5081023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accent4">
                    <a:lumMod val="75000"/>
                  </a:schemeClr>
                </a:solidFill>
              </a:rPr>
              <a:t>（概算払）</a:t>
            </a:r>
            <a:endParaRPr kumimoji="1" lang="ja-JP" alt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6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144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SG12760のC20-1638</dc:creator>
  <cp:lastModifiedBy>SG12760のC20-1638</cp:lastModifiedBy>
  <cp:revision>28</cp:revision>
  <cp:lastPrinted>2023-07-18T10:04:07Z</cp:lastPrinted>
  <dcterms:created xsi:type="dcterms:W3CDTF">2023-03-04T02:54:49Z</dcterms:created>
  <dcterms:modified xsi:type="dcterms:W3CDTF">2023-07-20T11:16:38Z</dcterms:modified>
</cp:coreProperties>
</file>